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312" r:id="rId8"/>
    <p:sldId id="315" r:id="rId9"/>
    <p:sldId id="316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0A638C-8083-4223-A58D-8B5C4C09D481}" v="1235" dt="2020-05-20T19:57:21.4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1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20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67334-BABB-4096-A81E-93397F02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EAF2D-BCE4-4948-84C6-00CC75FE7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1FE3B-5332-450B-AB21-F65242EE8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85A4-A4B0-40AF-A6E3-3F09195B6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24B2D-F7AD-472A-B19A-4ED3611F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2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89FC6-178E-4B95-AFD5-1C6B03849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65B25-88CB-42C1-B516-F2433F15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3193-45D3-4802-9DF3-59F4F795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4DC7C-0AAB-4576-AE57-AF9DFE97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BEAB7-5FFB-4D40-B32A-CAEE75D46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2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9391A0-8DAA-4D41-89AD-772EFD496F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29565-6BAB-48B0-B877-37B3E94E21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08F0E-A3E5-42B2-B674-5F80EC820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693BB-616D-40E5-ABEE-633070C4D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10EB13-D24E-45B4-88C5-596A9AC1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5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1EDFC-373C-4D3D-BB8D-E1FDCD54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5F7E6-EB6C-4713-B6D7-5F3886B01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71E71-0EA6-4664-A1FB-3155E9C15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986C1-00DF-4890-B6D2-B76C7BDED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BFD2F-A87C-4261-9624-5D70E158B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3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A0FB1-A983-4BEA-80E8-2BD3D126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3E093C-9AF8-4F09-AD76-087D7C48C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97106-6431-431B-9B81-E745AC5B8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71AE-7260-4B83-8CE1-BD6F465A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99A1-D67F-474E-A38B-18C4A83F1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08D9-8BB3-4573-B735-70F0CCEA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273FE-A8D3-409C-BFB1-CE1CB68A78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6AF926-1515-4F91-BE32-700B33C1C3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78A8B2-F998-4D79-80DA-B09E9481B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C861C0-9359-4C4E-9B5E-F253ECC19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66448-E39C-4E4F-BD49-02BF5A1F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84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C17BC-AE05-4B8C-9356-32554D4BD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F4262-47AA-43C4-B7D8-05465F5FF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137B6-A0F4-47BD-9549-A7998D9E1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D95A7F-C880-4A7B-A75F-468C12F71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27D900-EEDE-4BB5-A844-609BBAD5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2D9B54-204F-4B9D-82CD-FB886053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9979A1-D02F-4FF6-A525-8870D5CDE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7C97-21C0-4E75-AADE-A1022C793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9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2DAAC-D3EE-463C-B9C9-96F70D66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DA747-75EF-4386-B652-80BB6E000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8952B-1FD6-43CC-9F14-E37AF671E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003E91-A448-4214-BF76-0EEBFA1C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88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F2875B-5E1D-47D9-92F4-2731FA2B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A47969-070C-47E1-B714-624770A8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321AA-DC6C-4952-9121-3410634D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77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17A5B-708A-4EC7-AA9B-8D6EB4E5E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767C4-7427-43D7-8C89-03E08F3C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9C90C-513C-499D-8DB0-E1F47E204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31D44-B9F7-4BE6-9818-C4C962B15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67D9C-D180-4647-9845-EF75E955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41F6F-A7BF-4D68-A317-4509D3F8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85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DD2E0-EFD7-40F8-A83C-013CADED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6C33F4-E0E6-4F9B-B7D2-90E6B7D6A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9D6557-192F-409B-8DDF-4020C8541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5CE245-9057-40FE-BDE7-87BC2CD9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F4C5F-8D81-4E44-96DA-AA119E8E3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0200B-1702-48A1-91FA-8C2701C98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56589-AADA-497F-AA82-5B6F3061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8916B-08AA-46E2-A67F-7EE14ACD28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5C7F8-D951-4132-8FB0-50746E69A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0563B-5B28-4E27-8EA2-7917658CC16B}" type="datetimeFigureOut">
              <a:rPr lang="en-US" smtClean="0"/>
              <a:t>11/11/20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32BB0-4F42-4DD3-A827-11A11042B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3FBC4-4811-4DD1-A4F3-6A8EC1134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C42C3-E7FF-4B17-A28B-9B1E97585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46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BG">
            <a:extLst>
              <a:ext uri="{FF2B5EF4-FFF2-40B4-BE49-F238E27FC236}">
                <a16:creationId xmlns:a16="http://schemas.microsoft.com/office/drawing/2014/main" id="{D2BC96B4-C7AB-4864-ACF5-7B2E4B946A20}"/>
              </a:ext>
            </a:extLst>
          </p:cNvPr>
          <p:cNvGrpSpPr/>
          <p:nvPr/>
        </p:nvGrpSpPr>
        <p:grpSpPr>
          <a:xfrm>
            <a:off x="-26679" y="0"/>
            <a:ext cx="12220326" cy="7901796"/>
            <a:chOff x="-26679" y="1"/>
            <a:chExt cx="12220326" cy="814578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65AD860-41ED-4B7C-A559-0678305A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032" y="1"/>
              <a:ext cx="12218679" cy="8145786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4328DE9-9708-4859-9415-1AED304D81D6}"/>
                </a:ext>
              </a:extLst>
            </p:cNvPr>
            <p:cNvSpPr/>
            <p:nvPr/>
          </p:nvSpPr>
          <p:spPr>
            <a:xfrm>
              <a:off x="-26679" y="1"/>
              <a:ext cx="12218679" cy="7069760"/>
            </a:xfrm>
            <a:prstGeom prst="rect">
              <a:avLst/>
            </a:prstGeom>
            <a:gradFill flip="none" rotWithShape="1">
              <a:gsLst>
                <a:gs pos="50000">
                  <a:srgbClr val="5051AB">
                    <a:alpha val="59000"/>
                  </a:srgbClr>
                </a:gs>
                <a:gs pos="0">
                  <a:srgbClr val="7030A0">
                    <a:alpha val="30000"/>
                  </a:srgbClr>
                </a:gs>
                <a:gs pos="100000">
                  <a:schemeClr val="accent5">
                    <a:lumMod val="75000"/>
                    <a:alpha val="31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logoGroup" hidden="1">
            <a:extLst>
              <a:ext uri="{FF2B5EF4-FFF2-40B4-BE49-F238E27FC236}">
                <a16:creationId xmlns:a16="http://schemas.microsoft.com/office/drawing/2014/main" id="{4BEDAEAF-E81A-42B8-BCE7-8F91B090C9BC}"/>
              </a:ext>
            </a:extLst>
          </p:cNvPr>
          <p:cNvGrpSpPr/>
          <p:nvPr/>
        </p:nvGrpSpPr>
        <p:grpSpPr>
          <a:xfrm>
            <a:off x="0" y="0"/>
            <a:ext cx="12192000" cy="6652583"/>
            <a:chOff x="0" y="0"/>
            <a:chExt cx="12192000" cy="6652583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FACC3336-560D-4101-882D-552AE941BFF8}"/>
                </a:ext>
              </a:extLst>
            </p:cNvPr>
            <p:cNvSpPr/>
            <p:nvPr/>
          </p:nvSpPr>
          <p:spPr>
            <a:xfrm>
              <a:off x="0" y="0"/>
              <a:ext cx="12192000" cy="6652583"/>
            </a:xfrm>
            <a:prstGeom prst="rect">
              <a:avLst/>
            </a:prstGeom>
            <a:gradFill flip="none" rotWithShape="1">
              <a:gsLst>
                <a:gs pos="9000">
                  <a:schemeClr val="bg1"/>
                </a:gs>
                <a:gs pos="23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DBDD36C-657F-4414-A8B7-441B1977F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89492" cy="581247"/>
            </a:xfrm>
            <a:prstGeom prst="rect">
              <a:avLst/>
            </a:prstGeom>
            <a:effectLst/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1ED5399-604A-4035-891A-9792E6AF26F1}"/>
              </a:ext>
            </a:extLst>
          </p:cNvPr>
          <p:cNvGrpSpPr/>
          <p:nvPr/>
        </p:nvGrpSpPr>
        <p:grpSpPr>
          <a:xfrm>
            <a:off x="230728" y="5866818"/>
            <a:ext cx="11738544" cy="433321"/>
            <a:chOff x="264127" y="5866818"/>
            <a:chExt cx="11738544" cy="433321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8D7DD12-25C3-48B9-9EC3-DB47D46B01D7}"/>
                </a:ext>
              </a:extLst>
            </p:cNvPr>
            <p:cNvGrpSpPr/>
            <p:nvPr/>
          </p:nvGrpSpPr>
          <p:grpSpPr>
            <a:xfrm>
              <a:off x="264127" y="5866819"/>
              <a:ext cx="2610453" cy="433311"/>
              <a:chOff x="840726" y="5739249"/>
              <a:chExt cx="3423228" cy="587835"/>
            </a:xfrm>
          </p:grpSpPr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97213E89-BCB0-4C50-A3DC-F782EB1A0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0726" y="5739249"/>
                <a:ext cx="542925" cy="542925"/>
              </a:xfrm>
              <a:prstGeom prst="rect">
                <a:avLst/>
              </a:prstGeom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F97411-BCA3-4550-A1BE-CCE49FBC5799}"/>
                  </a:ext>
                </a:extLst>
              </p:cNvPr>
              <p:cNvSpPr txBox="1"/>
              <p:nvPr/>
            </p:nvSpPr>
            <p:spPr>
              <a:xfrm>
                <a:off x="1383650" y="5826044"/>
                <a:ext cx="2880304" cy="501040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roduct Sans" panose="020B0403030502040203" pitchFamily="34" charset="0"/>
                  </a:rPr>
                  <a:t>@</a:t>
                </a:r>
                <a:r>
                  <a:rPr lang="en-US" dirty="0" err="1"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40000"/>
                        </a:prstClr>
                      </a:outerShdw>
                    </a:effectLst>
                    <a:latin typeface="Product Sans" panose="020B0403030502040203" pitchFamily="34" charset="0"/>
                  </a:rPr>
                  <a:t>cobbtechnologies</a:t>
                </a:r>
                <a:endParaRPr lang="en-US" dirty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Product Sans" panose="020B0403030502040203" pitchFamily="34" charset="0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1806E1A-45F9-4B56-91E5-0329E417F526}"/>
                </a:ext>
              </a:extLst>
            </p:cNvPr>
            <p:cNvGrpSpPr/>
            <p:nvPr/>
          </p:nvGrpSpPr>
          <p:grpSpPr>
            <a:xfrm>
              <a:off x="3184247" y="5866818"/>
              <a:ext cx="2610453" cy="433311"/>
              <a:chOff x="3760846" y="5739248"/>
              <a:chExt cx="3423228" cy="587835"/>
            </a:xfrm>
          </p:grpSpPr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07E5D1A2-CECC-46BC-979C-8760C701E4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760846" y="5739248"/>
                <a:ext cx="542925" cy="542925"/>
              </a:xfrm>
              <a:prstGeom prst="rect">
                <a:avLst/>
              </a:prstGeom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9F3F8C-6785-461E-A086-D89A4B7B836D}"/>
                  </a:ext>
                </a:extLst>
              </p:cNvPr>
              <p:cNvSpPr txBox="1"/>
              <p:nvPr/>
            </p:nvSpPr>
            <p:spPr>
              <a:xfrm>
                <a:off x="4303770" y="5826043"/>
                <a:ext cx="2880304" cy="5010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Product Sans" panose="020B0403030502040203" pitchFamily="34" charset="0"/>
                  </a:rPr>
                  <a:t>@</a:t>
                </a:r>
                <a:r>
                  <a:rPr lang="en-US" dirty="0" err="1"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40000"/>
                        </a:prstClr>
                      </a:outerShdw>
                    </a:effectLst>
                    <a:latin typeface="Product Sans" panose="020B0403030502040203" pitchFamily="34" charset="0"/>
                  </a:rPr>
                  <a:t>cobbtechnologies</a:t>
                </a:r>
                <a:endParaRPr lang="en-US" dirty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Product Sans" panose="020B0403030502040203" pitchFamily="34" charset="0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EB2B1DD-C96E-4158-A597-DAF4CAA4FB38}"/>
                </a:ext>
              </a:extLst>
            </p:cNvPr>
            <p:cNvGrpSpPr/>
            <p:nvPr/>
          </p:nvGrpSpPr>
          <p:grpSpPr>
            <a:xfrm>
              <a:off x="6104369" y="5866827"/>
              <a:ext cx="1765670" cy="433312"/>
              <a:chOff x="6680966" y="5739247"/>
              <a:chExt cx="2315418" cy="587835"/>
            </a:xfrm>
          </p:grpSpPr>
          <p:pic>
            <p:nvPicPr>
              <p:cNvPr id="13" name="Graphic 12">
                <a:extLst>
                  <a:ext uri="{FF2B5EF4-FFF2-40B4-BE49-F238E27FC236}">
                    <a16:creationId xmlns:a16="http://schemas.microsoft.com/office/drawing/2014/main" id="{0B91C301-6F33-4DF0-84FB-9DBD972DD7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680966" y="5739247"/>
                <a:ext cx="542925" cy="542925"/>
              </a:xfrm>
              <a:prstGeom prst="rect">
                <a:avLst/>
              </a:prstGeom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F09B1F3-38A9-4231-ADAC-B686BE9334C4}"/>
                  </a:ext>
                </a:extLst>
              </p:cNvPr>
              <p:cNvSpPr txBox="1"/>
              <p:nvPr/>
            </p:nvSpPr>
            <p:spPr>
              <a:xfrm>
                <a:off x="7223890" y="5826043"/>
                <a:ext cx="1772494" cy="501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40000"/>
                        </a:prstClr>
                      </a:outerShdw>
                    </a:effectLst>
                    <a:latin typeface="Product Sans" panose="020B0403030502040203" pitchFamily="34" charset="0"/>
                  </a:rPr>
                  <a:t>@</a:t>
                </a:r>
                <a:r>
                  <a:rPr lang="en-US" dirty="0" err="1"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40000"/>
                        </a:prstClr>
                      </a:outerShdw>
                    </a:effectLst>
                    <a:latin typeface="Product Sans" panose="020B0403030502040203" pitchFamily="34" charset="0"/>
                  </a:rPr>
                  <a:t>cobbtech</a:t>
                </a:r>
                <a:endParaRPr lang="en-US" dirty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Product Sans" panose="020B0403030502040203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659AD317-D6ED-4CDF-9FC8-63B0A5CCE855}"/>
                </a:ext>
              </a:extLst>
            </p:cNvPr>
            <p:cNvGrpSpPr/>
            <p:nvPr/>
          </p:nvGrpSpPr>
          <p:grpSpPr>
            <a:xfrm>
              <a:off x="9095071" y="5869448"/>
              <a:ext cx="2907600" cy="419541"/>
              <a:chOff x="844155" y="5121315"/>
              <a:chExt cx="3812895" cy="569153"/>
            </a:xfrm>
          </p:grpSpPr>
          <p:pic>
            <p:nvPicPr>
              <p:cNvPr id="27" name="Graphic 26" descr="Internet">
                <a:extLst>
                  <a:ext uri="{FF2B5EF4-FFF2-40B4-BE49-F238E27FC236}">
                    <a16:creationId xmlns:a16="http://schemas.microsoft.com/office/drawing/2014/main" id="{C1654DAD-6CBE-4A56-BBC3-1AAD1B8A3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44155" y="5121315"/>
                <a:ext cx="539496" cy="539496"/>
              </a:xfrm>
              <a:prstGeom prst="rect">
                <a:avLst/>
              </a:prstGeom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703C324-48E8-4654-A894-AC99D3D82BB1}"/>
                  </a:ext>
                </a:extLst>
              </p:cNvPr>
              <p:cNvSpPr txBox="1"/>
              <p:nvPr/>
            </p:nvSpPr>
            <p:spPr>
              <a:xfrm>
                <a:off x="1383652" y="5189429"/>
                <a:ext cx="3273398" cy="501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effectLst>
                      <a:outerShdw blurRad="127000" algn="ctr" rotWithShape="0">
                        <a:prstClr val="black">
                          <a:alpha val="40000"/>
                        </a:prstClr>
                      </a:outerShdw>
                    </a:effectLst>
                    <a:latin typeface="Product Sans" panose="020B0403030502040203" pitchFamily="34" charset="0"/>
                  </a:rPr>
                  <a:t>cobbtechnologies.com</a:t>
                </a:r>
              </a:p>
            </p:txBody>
          </p:sp>
        </p:grpSp>
      </p:grpSp>
      <p:sp>
        <p:nvSpPr>
          <p:cNvPr id="4" name="OriginalTitle" hidden="1">
            <a:extLst>
              <a:ext uri="{FF2B5EF4-FFF2-40B4-BE49-F238E27FC236}">
                <a16:creationId xmlns:a16="http://schemas.microsoft.com/office/drawing/2014/main" id="{759FF96C-EB61-4566-B1E0-1854508D56B3}"/>
              </a:ext>
            </a:extLst>
          </p:cNvPr>
          <p:cNvSpPr txBox="1"/>
          <p:nvPr/>
        </p:nvSpPr>
        <p:spPr>
          <a:xfrm>
            <a:off x="828136" y="2806955"/>
            <a:ext cx="10569706" cy="1200329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50000"/>
                    </a:prstClr>
                  </a:outerShdw>
                </a:effectLst>
                <a:latin typeface="Product Sans" panose="020B0403030502040203" pitchFamily="34" charset="0"/>
              </a:rPr>
              <a:t>Coffee with Cobb</a:t>
            </a:r>
          </a:p>
        </p:txBody>
      </p:sp>
      <p:pic>
        <p:nvPicPr>
          <p:cNvPr id="6" name="CoffeeWithCobb">
            <a:extLst>
              <a:ext uri="{FF2B5EF4-FFF2-40B4-BE49-F238E27FC236}">
                <a16:creationId xmlns:a16="http://schemas.microsoft.com/office/drawing/2014/main" id="{3C7763AF-AE84-463B-AE2F-BD7796414C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029" y="1850571"/>
            <a:ext cx="3229942" cy="3156857"/>
          </a:xfrm>
          <a:prstGeom prst="rect">
            <a:avLst/>
          </a:prstGeom>
          <a:effectLst>
            <a:glow rad="825500">
              <a:schemeClr val="bg1"/>
            </a:glow>
          </a:effectLst>
        </p:spPr>
      </p:pic>
      <p:pic>
        <p:nvPicPr>
          <p:cNvPr id="10" name="CCTP" hidden="1">
            <a:extLst>
              <a:ext uri="{FF2B5EF4-FFF2-40B4-BE49-F238E27FC236}">
                <a16:creationId xmlns:a16="http://schemas.microsoft.com/office/drawing/2014/main" id="{136A2606-EFD8-4892-B936-7A4E50370B3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765" y="2415538"/>
            <a:ext cx="6696470" cy="202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13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63D28-0062-4538-9733-C489C0C16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764"/>
            <a:ext cx="12192000" cy="812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1E3D70-8594-4D46-B90A-4017E42A041F}"/>
              </a:ext>
            </a:extLst>
          </p:cNvPr>
          <p:cNvSpPr/>
          <p:nvPr/>
        </p:nvSpPr>
        <p:spPr>
          <a:xfrm rot="10800000">
            <a:off x="0" y="1016005"/>
            <a:ext cx="12192000" cy="697395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4000">
                <a:schemeClr val="bg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EC939-5140-4BA8-94F1-DD710F9CC5F2}"/>
              </a:ext>
            </a:extLst>
          </p:cNvPr>
          <p:cNvSpPr txBox="1"/>
          <p:nvPr/>
        </p:nvSpPr>
        <p:spPr>
          <a:xfrm>
            <a:off x="681318" y="4817412"/>
            <a:ext cx="1070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Product Sans" panose="020B0403030502040203" pitchFamily="34" charset="0"/>
              </a:rPr>
              <a:t>Production Print Demo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538E8-0258-4E7F-ACD8-441F761CDEE4}"/>
              </a:ext>
            </a:extLst>
          </p:cNvPr>
          <p:cNvSpPr txBox="1"/>
          <p:nvPr/>
        </p:nvSpPr>
        <p:spPr>
          <a:xfrm>
            <a:off x="5196555" y="647940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Product Sans" panose="020B0403030502040203" pitchFamily="34" charset="0"/>
              </a:rPr>
              <a:t>cobbtechnologies.com</a:t>
            </a:r>
          </a:p>
        </p:txBody>
      </p:sp>
    </p:spTree>
    <p:extLst>
      <p:ext uri="{BB962C8B-B14F-4D97-AF65-F5344CB8AC3E}">
        <p14:creationId xmlns:p14="http://schemas.microsoft.com/office/powerpoint/2010/main" val="72666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0241B36A-F349-40AF-AE70-6B00F6CFB748}"/>
              </a:ext>
            </a:extLst>
          </p:cNvPr>
          <p:cNvGrpSpPr/>
          <p:nvPr/>
        </p:nvGrpSpPr>
        <p:grpSpPr>
          <a:xfrm>
            <a:off x="2955694" y="3928460"/>
            <a:ext cx="3788301" cy="1022379"/>
            <a:chOff x="8368877" y="3928460"/>
            <a:chExt cx="3788301" cy="102237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BBBE791-D505-4437-9AB9-E2A1F1B9FE8A}"/>
                </a:ext>
              </a:extLst>
            </p:cNvPr>
            <p:cNvSpPr txBox="1"/>
            <p:nvPr/>
          </p:nvSpPr>
          <p:spPr>
            <a:xfrm>
              <a:off x="8437543" y="3928460"/>
              <a:ext cx="371963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latin typeface="Product Sans" panose="020B0403030502040203" pitchFamily="34" charset="0"/>
                </a:rPr>
                <a:t>Travis Brigham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30680C-7901-496D-A623-07482B1AC0CC}"/>
                </a:ext>
              </a:extLst>
            </p:cNvPr>
            <p:cNvSpPr txBox="1"/>
            <p:nvPr/>
          </p:nvSpPr>
          <p:spPr>
            <a:xfrm>
              <a:off x="8368877" y="4581507"/>
              <a:ext cx="36134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oduct Sans" panose="020B0403030502040203" pitchFamily="34" charset="0"/>
                </a:rPr>
                <a:t>Production Print Product Manager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B055653-1DAD-4C4D-9963-FACFE14E7401}"/>
              </a:ext>
            </a:extLst>
          </p:cNvPr>
          <p:cNvSpPr txBox="1"/>
          <p:nvPr/>
        </p:nvSpPr>
        <p:spPr>
          <a:xfrm>
            <a:off x="2665367" y="566035"/>
            <a:ext cx="70551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Product Sans" panose="020B0403030502040203" pitchFamily="34" charset="0"/>
              </a:rPr>
              <a:t>Today’s Presenters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C4CF7-86F8-4E70-8365-22A71AB71282}"/>
              </a:ext>
            </a:extLst>
          </p:cNvPr>
          <p:cNvSpPr txBox="1"/>
          <p:nvPr/>
        </p:nvSpPr>
        <p:spPr>
          <a:xfrm>
            <a:off x="5196555" y="647940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Product Sans" panose="020B0403030502040203" pitchFamily="34" charset="0"/>
              </a:rPr>
              <a:t>cobbtechnologies.com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563C28-80AF-7440-8713-AB9CD1B835DD}"/>
              </a:ext>
            </a:extLst>
          </p:cNvPr>
          <p:cNvSpPr/>
          <p:nvPr/>
        </p:nvSpPr>
        <p:spPr>
          <a:xfrm>
            <a:off x="5083962" y="1990239"/>
            <a:ext cx="1540566" cy="6460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249461-72B4-564C-8CED-B94D982D294B}"/>
              </a:ext>
            </a:extLst>
          </p:cNvPr>
          <p:cNvSpPr/>
          <p:nvPr/>
        </p:nvSpPr>
        <p:spPr>
          <a:xfrm>
            <a:off x="4933548" y="5372098"/>
            <a:ext cx="1540566" cy="6460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7A8F67-0E53-0A44-94AF-0780CA6C3C39}"/>
              </a:ext>
            </a:extLst>
          </p:cNvPr>
          <p:cNvSpPr/>
          <p:nvPr/>
        </p:nvSpPr>
        <p:spPr>
          <a:xfrm>
            <a:off x="5623764" y="1975046"/>
            <a:ext cx="538625" cy="118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3156CA-5D7D-D14A-BCBD-DD1599377FF1}"/>
              </a:ext>
            </a:extLst>
          </p:cNvPr>
          <p:cNvSpPr/>
          <p:nvPr/>
        </p:nvSpPr>
        <p:spPr>
          <a:xfrm>
            <a:off x="2488096" y="5140009"/>
            <a:ext cx="811696" cy="118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066A1C-8937-3746-9455-27EF81DB7FC6}"/>
              </a:ext>
            </a:extLst>
          </p:cNvPr>
          <p:cNvSpPr/>
          <p:nvPr/>
        </p:nvSpPr>
        <p:spPr>
          <a:xfrm>
            <a:off x="5312539" y="5095856"/>
            <a:ext cx="811696" cy="118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2F9608-EF17-3A46-83C4-57FB9890B12A}"/>
              </a:ext>
            </a:extLst>
          </p:cNvPr>
          <p:cNvSpPr/>
          <p:nvPr/>
        </p:nvSpPr>
        <p:spPr>
          <a:xfrm>
            <a:off x="5487228" y="1575892"/>
            <a:ext cx="811696" cy="118938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E7955C4-51B1-1242-91F6-413000B04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46" y="2628381"/>
            <a:ext cx="2723975" cy="2600158"/>
          </a:xfrm>
          <a:prstGeom prst="rect">
            <a:avLst/>
          </a:prstGeom>
        </p:spPr>
      </p:pic>
      <p:pic>
        <p:nvPicPr>
          <p:cNvPr id="6" name="Picture 5" descr="A person standing in front of a mirror posing for the camera&#10;&#10;Description automatically generated">
            <a:extLst>
              <a:ext uri="{FF2B5EF4-FFF2-40B4-BE49-F238E27FC236}">
                <a16:creationId xmlns:a16="http://schemas.microsoft.com/office/drawing/2014/main" id="{1CEC098A-95C3-6C49-BC21-1911EAF2F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119" y="2761814"/>
            <a:ext cx="2252480" cy="223010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F71E1F60-A672-814D-BB72-D8BB1E84282C}"/>
              </a:ext>
            </a:extLst>
          </p:cNvPr>
          <p:cNvGrpSpPr/>
          <p:nvPr/>
        </p:nvGrpSpPr>
        <p:grpSpPr>
          <a:xfrm>
            <a:off x="8754324" y="3893726"/>
            <a:ext cx="3719635" cy="1022379"/>
            <a:chOff x="8437543" y="3928460"/>
            <a:chExt cx="3719635" cy="102237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AABC7E-51F5-8045-9201-A74326C71724}"/>
                </a:ext>
              </a:extLst>
            </p:cNvPr>
            <p:cNvSpPr txBox="1"/>
            <p:nvPr/>
          </p:nvSpPr>
          <p:spPr>
            <a:xfrm>
              <a:off x="8437543" y="3928460"/>
              <a:ext cx="3719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Product Sans" panose="020B0403030502040203" pitchFamily="34" charset="0"/>
                </a:rPr>
                <a:t>David </a:t>
              </a:r>
              <a:r>
                <a:rPr lang="en-US" sz="3600" b="1" dirty="0" err="1">
                  <a:latin typeface="Product Sans" panose="020B0403030502040203" pitchFamily="34" charset="0"/>
                </a:rPr>
                <a:t>DiGiacamo</a:t>
              </a:r>
              <a:endParaRPr lang="en-US" sz="3600" b="1" dirty="0">
                <a:latin typeface="Product Sans" panose="020B040303050204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B0A27CF-BF50-944A-AC0B-B4556427723E}"/>
                </a:ext>
              </a:extLst>
            </p:cNvPr>
            <p:cNvSpPr txBox="1"/>
            <p:nvPr/>
          </p:nvSpPr>
          <p:spPr>
            <a:xfrm>
              <a:off x="8878689" y="4581507"/>
              <a:ext cx="2527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Product Sans" panose="020B0403030502040203" pitchFamily="34" charset="0"/>
                </a:rPr>
                <a:t>VP of Sales Development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05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72B5101-8165-3545-A7EC-5F5B60402942}"/>
              </a:ext>
            </a:extLst>
          </p:cNvPr>
          <p:cNvSpPr/>
          <p:nvPr/>
        </p:nvSpPr>
        <p:spPr>
          <a:xfrm>
            <a:off x="603979" y="468046"/>
            <a:ext cx="11722133" cy="98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C4CF7-86F8-4E70-8365-22A71AB71282}"/>
              </a:ext>
            </a:extLst>
          </p:cNvPr>
          <p:cNvSpPr txBox="1"/>
          <p:nvPr/>
        </p:nvSpPr>
        <p:spPr>
          <a:xfrm>
            <a:off x="5196555" y="647940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Product Sans" panose="020B0403030502040203" pitchFamily="34" charset="0"/>
              </a:rPr>
              <a:t>cobbtechnologies.com</a:t>
            </a:r>
            <a:endParaRPr lang="en-US" sz="1200" b="1" dirty="0">
              <a:solidFill>
                <a:schemeClr val="bg1"/>
              </a:solidFill>
              <a:effectLst>
                <a:outerShdw blurRad="190500" algn="ctr" rotWithShape="0">
                  <a:prstClr val="black">
                    <a:alpha val="40000"/>
                  </a:prstClr>
                </a:outerShdw>
              </a:effectLst>
              <a:latin typeface="Product Sans" panose="020B040303050204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05889-9E14-DE43-A61B-ADDD5756661D}"/>
              </a:ext>
            </a:extLst>
          </p:cNvPr>
          <p:cNvSpPr txBox="1"/>
          <p:nvPr/>
        </p:nvSpPr>
        <p:spPr>
          <a:xfrm>
            <a:off x="838200" y="1690688"/>
            <a:ext cx="10515600" cy="2014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140/120 ppm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Up to 450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gsm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paper weight in simplex and duplex printing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Automated inline business card and postcard cutting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Full-bleed brochures, book jackets, banners and posters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8BDB6A-34BA-B84E-A785-F32BDDE0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duct Sans" panose="020B0403030502040203" pitchFamily="34" charset="0"/>
              </a:rPr>
              <a:t>Konica C14000/C12000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EFI – Konica Minolta AccurioPress C14000/C12000">
            <a:extLst>
              <a:ext uri="{FF2B5EF4-FFF2-40B4-BE49-F238E27FC236}">
                <a16:creationId xmlns:a16="http://schemas.microsoft.com/office/drawing/2014/main" id="{63B71AEE-8C54-9F42-A592-8E9A120D669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9" b="24397"/>
          <a:stretch/>
        </p:blipFill>
        <p:spPr bwMode="auto">
          <a:xfrm>
            <a:off x="838200" y="3705011"/>
            <a:ext cx="10303565" cy="305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32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DE3266-425D-0940-A6D7-CE8F52E4CE29}"/>
              </a:ext>
            </a:extLst>
          </p:cNvPr>
          <p:cNvSpPr/>
          <p:nvPr/>
        </p:nvSpPr>
        <p:spPr>
          <a:xfrm>
            <a:off x="603979" y="468046"/>
            <a:ext cx="11722133" cy="98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C4CF7-86F8-4E70-8365-22A71AB71282}"/>
              </a:ext>
            </a:extLst>
          </p:cNvPr>
          <p:cNvSpPr txBox="1"/>
          <p:nvPr/>
        </p:nvSpPr>
        <p:spPr>
          <a:xfrm>
            <a:off x="5196555" y="647940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Product Sans" panose="020B0403030502040203" pitchFamily="34" charset="0"/>
              </a:rPr>
              <a:t>cobbtechnologies.com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05889-9E14-DE43-A61B-ADDD5756661D}"/>
              </a:ext>
            </a:extLst>
          </p:cNvPr>
          <p:cNvSpPr txBox="1"/>
          <p:nvPr/>
        </p:nvSpPr>
        <p:spPr>
          <a:xfrm>
            <a:off x="838200" y="1690688"/>
            <a:ext cx="10515600" cy="20143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100/90 ppm 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In-Line Spectrophotometric Sensors provide automatic color calibration, media profiling, and profile verification.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Dual Fixing Technology helps maintain high productivity even on complex jobs.</a:t>
            </a:r>
          </a:p>
          <a:p>
            <a:pPr marL="285750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Diversify your application offerings by printing on stocks up to 51.2” in length.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8BDB6A-34BA-B84E-A785-F32BDDE0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duct Sans" panose="020B0403030502040203" pitchFamily="34" charset="0"/>
              </a:rPr>
              <a:t>Canon C10010/9010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olor Sheetfed Digital Presses | imagePRESS C10010VP/C9010VP | Canon USA">
            <a:extLst>
              <a:ext uri="{FF2B5EF4-FFF2-40B4-BE49-F238E27FC236}">
                <a16:creationId xmlns:a16="http://schemas.microsoft.com/office/drawing/2014/main" id="{6C1AC523-B080-3543-BBF0-41C443C4F9F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9" b="30508"/>
          <a:stretch/>
        </p:blipFill>
        <p:spPr bwMode="auto">
          <a:xfrm>
            <a:off x="467139" y="4238187"/>
            <a:ext cx="10817922" cy="2379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177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DFFC4-9D11-B84F-9326-6315B279ACAF}"/>
              </a:ext>
            </a:extLst>
          </p:cNvPr>
          <p:cNvSpPr/>
          <p:nvPr/>
        </p:nvSpPr>
        <p:spPr>
          <a:xfrm>
            <a:off x="603979" y="468046"/>
            <a:ext cx="11722133" cy="982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4BDD49-6114-6447-BC1E-C8C5B1C470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47253" y="2216880"/>
            <a:ext cx="6469368" cy="4173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BC4CF7-86F8-4E70-8365-22A71AB71282}"/>
              </a:ext>
            </a:extLst>
          </p:cNvPr>
          <p:cNvSpPr txBox="1"/>
          <p:nvPr/>
        </p:nvSpPr>
        <p:spPr>
          <a:xfrm>
            <a:off x="5196555" y="6479405"/>
            <a:ext cx="1798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  <a:latin typeface="Product Sans" panose="020B0403030502040203" pitchFamily="34" charset="0"/>
              </a:rPr>
              <a:t>cobbtechnologies.com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405889-9E14-DE43-A61B-ADDD5756661D}"/>
              </a:ext>
            </a:extLst>
          </p:cNvPr>
          <p:cNvSpPr txBox="1"/>
          <p:nvPr/>
        </p:nvSpPr>
        <p:spPr>
          <a:xfrm>
            <a:off x="603979" y="1690688"/>
            <a:ext cx="4673699" cy="44318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2400" dirty="0" err="1">
                <a:solidFill>
                  <a:schemeClr val="bg2">
                    <a:lumMod val="25000"/>
                  </a:schemeClr>
                </a:solidFill>
              </a:rPr>
              <a:t>ColorCut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 FB8000 uses a dual tool cutting/ creasing carriage head.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Auto Sheet Feeder Enables fully automatic sheet placement and cutting with FB8000 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QR coded Job Library for file retrieval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E8BDB6A-34BA-B84E-A785-F32BDDE01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Product Sans" panose="020B0403030502040203" pitchFamily="34" charset="0"/>
              </a:rPr>
              <a:t>Intec </a:t>
            </a:r>
            <a:r>
              <a:rPr lang="en-US" b="1" dirty="0" err="1">
                <a:solidFill>
                  <a:schemeClr val="bg1"/>
                </a:solidFill>
                <a:latin typeface="Product Sans" panose="020B0403030502040203" pitchFamily="34" charset="0"/>
              </a:rPr>
              <a:t>ColorCut</a:t>
            </a:r>
            <a:r>
              <a:rPr lang="en-US" b="1" dirty="0">
                <a:solidFill>
                  <a:schemeClr val="bg1"/>
                </a:solidFill>
                <a:latin typeface="Product Sans" panose="020B0403030502040203" pitchFamily="34" charset="0"/>
              </a:rPr>
              <a:t> FB-8000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75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0E18FE-F5B8-480B-9BCD-100158D0B0A6}"/>
              </a:ext>
            </a:extLst>
          </p:cNvPr>
          <p:cNvGrpSpPr/>
          <p:nvPr/>
        </p:nvGrpSpPr>
        <p:grpSpPr>
          <a:xfrm>
            <a:off x="-282913" y="-172720"/>
            <a:ext cx="12757825" cy="8963030"/>
            <a:chOff x="-565825" y="-572034"/>
            <a:chExt cx="12757825" cy="89630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D423CBA-D0AF-496B-89B1-5671B6BA7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65825" y="-487968"/>
              <a:ext cx="6661825" cy="887896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FD6BF8B-4C7B-41D6-A8CF-53F2D7F50DA3}"/>
                </a:ext>
              </a:extLst>
            </p:cNvPr>
            <p:cNvSpPr/>
            <p:nvPr/>
          </p:nvSpPr>
          <p:spPr>
            <a:xfrm>
              <a:off x="0" y="-572034"/>
              <a:ext cx="12192000" cy="7548787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alpha val="0"/>
                  </a:schemeClr>
                </a:gs>
                <a:gs pos="45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AB779D8-4BC5-466E-8879-F1CE351C7A49}"/>
              </a:ext>
            </a:extLst>
          </p:cNvPr>
          <p:cNvSpPr txBox="1"/>
          <p:nvPr/>
        </p:nvSpPr>
        <p:spPr>
          <a:xfrm>
            <a:off x="6096000" y="1158558"/>
            <a:ext cx="602280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Product Sans" panose="020B0403030502040203" pitchFamily="34" charset="0"/>
              </a:rPr>
              <a:t>Thank you for</a:t>
            </a:r>
          </a:p>
          <a:p>
            <a:r>
              <a:rPr lang="en-US" sz="7200" b="1" dirty="0">
                <a:solidFill>
                  <a:schemeClr val="bg1"/>
                </a:solidFill>
                <a:latin typeface="Product Sans" panose="020B0403030502040203" pitchFamily="34" charset="0"/>
              </a:rPr>
              <a:t>Joining us.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DB6891-A825-46AF-A284-1D4351482426}"/>
              </a:ext>
            </a:extLst>
          </p:cNvPr>
          <p:cNvGrpSpPr/>
          <p:nvPr/>
        </p:nvGrpSpPr>
        <p:grpSpPr>
          <a:xfrm>
            <a:off x="6096000" y="4865442"/>
            <a:ext cx="3957419" cy="593998"/>
            <a:chOff x="6095999" y="3720428"/>
            <a:chExt cx="3957419" cy="59399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688025-5463-4C3D-AA42-FB7FE324D14E}"/>
                </a:ext>
              </a:extLst>
            </p:cNvPr>
            <p:cNvSpPr txBox="1"/>
            <p:nvPr/>
          </p:nvSpPr>
          <p:spPr>
            <a:xfrm>
              <a:off x="6689997" y="3804671"/>
              <a:ext cx="3363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Product Sans" panose="020B0403030502040203" pitchFamily="34" charset="0"/>
                </a:rPr>
                <a:t>coffee@cobbtechnologies.com</a:t>
              </a:r>
              <a:endParaRPr lang="en-US" dirty="0">
                <a:solidFill>
                  <a:schemeClr val="bg1"/>
                </a:solidFill>
                <a:latin typeface="Product Sans" panose="020B0403030502040203" pitchFamily="34" charset="0"/>
              </a:endParaRPr>
            </a:p>
          </p:txBody>
        </p:sp>
        <p:pic>
          <p:nvPicPr>
            <p:cNvPr id="11" name="Graphic 10" descr="Send">
              <a:extLst>
                <a:ext uri="{FF2B5EF4-FFF2-40B4-BE49-F238E27FC236}">
                  <a16:creationId xmlns:a16="http://schemas.microsoft.com/office/drawing/2014/main" id="{3B181033-5891-450A-A935-E3E72DD43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5999" y="3720428"/>
              <a:ext cx="593998" cy="59399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889B406-7B49-4250-8BF2-90E788230335}"/>
              </a:ext>
            </a:extLst>
          </p:cNvPr>
          <p:cNvSpPr txBox="1"/>
          <p:nvPr/>
        </p:nvSpPr>
        <p:spPr>
          <a:xfrm>
            <a:off x="6098207" y="3981496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roduct Sans" panose="020B0403030502040203" pitchFamily="34" charset="0"/>
              </a:rPr>
              <a:t>For any other Questions contact us at</a:t>
            </a:r>
          </a:p>
        </p:txBody>
      </p:sp>
    </p:spTree>
    <p:extLst>
      <p:ext uri="{BB962C8B-B14F-4D97-AF65-F5344CB8AC3E}">
        <p14:creationId xmlns:p14="http://schemas.microsoft.com/office/powerpoint/2010/main" val="1615514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D2C96A9748747AFCA1C3D997D05DE" ma:contentTypeVersion="11" ma:contentTypeDescription="Create a new document." ma:contentTypeScope="" ma:versionID="5c7e6c79708a9dd8e6f8e6ad4fffc7aa">
  <xsd:schema xmlns:xsd="http://www.w3.org/2001/XMLSchema" xmlns:xs="http://www.w3.org/2001/XMLSchema" xmlns:p="http://schemas.microsoft.com/office/2006/metadata/properties" xmlns:ns3="48f327fc-c7e4-4d05-9749-95eb7e7ef010" xmlns:ns4="c95017cf-256d-4d47-ab7c-17193fadcb4a" targetNamespace="http://schemas.microsoft.com/office/2006/metadata/properties" ma:root="true" ma:fieldsID="cc0ec15e5d0a921de64907938bbdb4a0" ns3:_="" ns4:_="">
    <xsd:import namespace="48f327fc-c7e4-4d05-9749-95eb7e7ef010"/>
    <xsd:import namespace="c95017cf-256d-4d47-ab7c-17193fadcb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f327fc-c7e4-4d05-9749-95eb7e7ef0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5017cf-256d-4d47-ab7c-17193fadcb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1E3CDE-C4E8-4B31-A88B-38C1C7A799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710408-50E1-4303-9599-7D5311D47F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f327fc-c7e4-4d05-9749-95eb7e7ef010"/>
    <ds:schemaRef ds:uri="c95017cf-256d-4d47-ab7c-17193fadcb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B42A51-92FB-4D98-8C7B-0274189D3E50}">
  <ds:schemaRefs>
    <ds:schemaRef ds:uri="http://schemas.microsoft.com/office/2006/documentManagement/types"/>
    <ds:schemaRef ds:uri="48f327fc-c7e4-4d05-9749-95eb7e7ef010"/>
    <ds:schemaRef ds:uri="c95017cf-256d-4d47-ab7c-17193fadcb4a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4652</TotalTime>
  <Words>176</Words>
  <Application>Microsoft Macintosh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Product Sans</vt:lpstr>
      <vt:lpstr>Office Theme</vt:lpstr>
      <vt:lpstr>PowerPoint Presentation</vt:lpstr>
      <vt:lpstr>PowerPoint Presentation</vt:lpstr>
      <vt:lpstr>PowerPoint Presentation</vt:lpstr>
      <vt:lpstr>Konica C14000/C12000</vt:lpstr>
      <vt:lpstr>Canon C10010/9010</vt:lpstr>
      <vt:lpstr>Intec ColorCut FB-8000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Judy</dc:creator>
  <cp:lastModifiedBy>Kate Vinnedge</cp:lastModifiedBy>
  <cp:revision>12</cp:revision>
  <dcterms:created xsi:type="dcterms:W3CDTF">2020-05-20T19:57:35Z</dcterms:created>
  <dcterms:modified xsi:type="dcterms:W3CDTF">2020-11-11T13:59:17Z</dcterms:modified>
</cp:coreProperties>
</file>